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1" r:id="rId5"/>
    <p:sldId id="259" r:id="rId6"/>
    <p:sldId id="260" r:id="rId7"/>
    <p:sldId id="262" r:id="rId8"/>
    <p:sldId id="264" r:id="rId9"/>
    <p:sldId id="265" r:id="rId10"/>
    <p:sldId id="263" r:id="rId11"/>
    <p:sldId id="275"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663" autoAdjust="0"/>
  </p:normalViewPr>
  <p:slideViewPr>
    <p:cSldViewPr snapToGrid="0" showGuides="1">
      <p:cViewPr varScale="1">
        <p:scale>
          <a:sx n="73" d="100"/>
          <a:sy n="73" d="100"/>
        </p:scale>
        <p:origin x="110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73ED1E-6A3B-40DD-8DC2-1C4AE4B5579A}" type="datetimeFigureOut">
              <a:rPr lang="ru-RU" smtClean="0"/>
              <a:pPr/>
              <a:t>14.11.2025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73E61E-3FF4-49F5-AB53-C26BFC962D45}" type="slidenum">
              <a:rPr lang="ru-RU" smtClean="0"/>
              <a:pPr/>
              <a:t>‹#›</a:t>
            </a:fld>
            <a:endParaRPr lang="ru-RU"/>
          </a:p>
        </p:txBody>
      </p:sp>
    </p:spTree>
    <p:extLst>
      <p:ext uri="{BB962C8B-B14F-4D97-AF65-F5344CB8AC3E}">
        <p14:creationId xmlns:p14="http://schemas.microsoft.com/office/powerpoint/2010/main" val="2432103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873E61E-3FF4-49F5-AB53-C26BFC962D45}" type="slidenum">
              <a:rPr lang="ru-RU" smtClean="0"/>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873E61E-3FF4-49F5-AB53-C26BFC962D45}" type="slidenum">
              <a:rPr lang="ru-RU" smtClean="0"/>
              <a:pPr/>
              <a:t>6</a:t>
            </a:fld>
            <a:endParaRPr lang="ru-RU"/>
          </a:p>
        </p:txBody>
      </p:sp>
    </p:spTree>
    <p:extLst>
      <p:ext uri="{BB962C8B-B14F-4D97-AF65-F5344CB8AC3E}">
        <p14:creationId xmlns:p14="http://schemas.microsoft.com/office/powerpoint/2010/main" val="3975571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873E61E-3FF4-49F5-AB53-C26BFC962D45}" type="slidenum">
              <a:rPr lang="ru-RU" smtClean="0"/>
              <a:pPr/>
              <a:t>7</a:t>
            </a:fld>
            <a:endParaRPr lang="ru-RU"/>
          </a:p>
        </p:txBody>
      </p:sp>
    </p:spTree>
    <p:extLst>
      <p:ext uri="{BB962C8B-B14F-4D97-AF65-F5344CB8AC3E}">
        <p14:creationId xmlns:p14="http://schemas.microsoft.com/office/powerpoint/2010/main" val="997963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873E61E-3FF4-49F5-AB53-C26BFC962D45}" type="slidenum">
              <a:rPr lang="ru-RU" smtClean="0"/>
              <a:pPr/>
              <a:t>8</a:t>
            </a:fld>
            <a:endParaRPr lang="ru-RU"/>
          </a:p>
        </p:txBody>
      </p:sp>
    </p:spTree>
    <p:extLst>
      <p:ext uri="{BB962C8B-B14F-4D97-AF65-F5344CB8AC3E}">
        <p14:creationId xmlns:p14="http://schemas.microsoft.com/office/powerpoint/2010/main" val="2231009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873E61E-3FF4-49F5-AB53-C26BFC962D45}" type="slidenum">
              <a:rPr lang="ru-RU" smtClean="0"/>
              <a:pPr/>
              <a:t>9</a:t>
            </a:fld>
            <a:endParaRPr lang="ru-RU"/>
          </a:p>
        </p:txBody>
      </p:sp>
    </p:spTree>
    <p:extLst>
      <p:ext uri="{BB962C8B-B14F-4D97-AF65-F5344CB8AC3E}">
        <p14:creationId xmlns:p14="http://schemas.microsoft.com/office/powerpoint/2010/main" val="2185118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873E61E-3FF4-49F5-AB53-C26BFC962D45}" type="slidenum">
              <a:rPr lang="ru-RU" smtClean="0"/>
              <a:pPr/>
              <a:t>10</a:t>
            </a:fld>
            <a:endParaRPr lang="ru-RU"/>
          </a:p>
        </p:txBody>
      </p:sp>
    </p:spTree>
    <p:extLst>
      <p:ext uri="{BB962C8B-B14F-4D97-AF65-F5344CB8AC3E}">
        <p14:creationId xmlns:p14="http://schemas.microsoft.com/office/powerpoint/2010/main" val="1444873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873E61E-3FF4-49F5-AB53-C26BFC962D45}" type="slidenum">
              <a:rPr lang="ru-RU" smtClean="0"/>
              <a:pPr/>
              <a:t>11</a:t>
            </a:fld>
            <a:endParaRPr lang="ru-RU"/>
          </a:p>
        </p:txBody>
      </p:sp>
    </p:spTree>
    <p:extLst>
      <p:ext uri="{BB962C8B-B14F-4D97-AF65-F5344CB8AC3E}">
        <p14:creationId xmlns:p14="http://schemas.microsoft.com/office/powerpoint/2010/main" val="2953807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2159428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1369730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2376394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173022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2748393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3857925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2779406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2625374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2038616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1774778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64A60DD5-CB05-4C95-B946-FF4280F4CE5C}" type="datetimeFigureOut">
              <a:rPr lang="ru-RU" smtClean="0"/>
              <a:pPr/>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CC53FE-C8DA-48A8-BDDA-30E3FCCE6A86}" type="slidenum">
              <a:rPr lang="ru-RU" smtClean="0"/>
              <a:pPr/>
              <a:t>‹#›</a:t>
            </a:fld>
            <a:endParaRPr lang="ru-RU"/>
          </a:p>
        </p:txBody>
      </p:sp>
    </p:spTree>
    <p:extLst>
      <p:ext uri="{BB962C8B-B14F-4D97-AF65-F5344CB8AC3E}">
        <p14:creationId xmlns:p14="http://schemas.microsoft.com/office/powerpoint/2010/main" val="3469246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60DD5-CB05-4C95-B946-FF4280F4CE5C}" type="datetimeFigureOut">
              <a:rPr lang="ru-RU" smtClean="0"/>
              <a:pPr/>
              <a:t>14.11.2025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C53FE-C8DA-48A8-BDDA-30E3FCCE6A86}" type="slidenum">
              <a:rPr lang="ru-RU" smtClean="0"/>
              <a:pPr/>
              <a:t>‹#›</a:t>
            </a:fld>
            <a:endParaRPr lang="ru-RU"/>
          </a:p>
        </p:txBody>
      </p:sp>
    </p:spTree>
    <p:extLst>
      <p:ext uri="{BB962C8B-B14F-4D97-AF65-F5344CB8AC3E}">
        <p14:creationId xmlns:p14="http://schemas.microsoft.com/office/powerpoint/2010/main" val="2536653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231" y="0"/>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rot="10800000" flipV="1">
            <a:off x="2773794" y="1992995"/>
            <a:ext cx="8717426" cy="1865126"/>
          </a:xfrm>
          <a:prstGeom prst="rect">
            <a:avLst/>
          </a:prstGeom>
        </p:spPr>
        <p:txBody>
          <a:bodyPr wrap="square">
            <a:spAutoFit/>
          </a:bodyPr>
          <a:lstStyle/>
          <a:p>
            <a:pPr algn="ctr">
              <a:lnSpc>
                <a:spcPct val="90000"/>
              </a:lnSpc>
              <a:spcBef>
                <a:spcPts val="1000"/>
              </a:spcBef>
            </a:pPr>
            <a:r>
              <a:rPr lang="kk-KZ" sz="3200" b="1" dirty="0">
                <a:latin typeface="Times New Roman" panose="02020603050405020304" pitchFamily="18" charset="0"/>
                <a:cs typeface="Times New Roman" panose="02020603050405020304" pitchFamily="18" charset="0"/>
              </a:rPr>
              <a:t>ЕРЕКШЕ БІЛІМ БЕРУДІ ҚАЖЕТ ЕТЕТІН БІЛІМ АЛУШЫЛАРҒА ОҚУ БАҒДАРЛАМАЛАРЫН БЕЙІМДЕУ АЛГОРИТМІ</a:t>
            </a:r>
            <a:endParaRPr lang="ru-RU" sz="3200" b="1" dirty="0">
              <a:latin typeface="Times New Roman" panose="02020603050405020304" pitchFamily="18" charset="0"/>
              <a:cs typeface="Times New Roman" panose="02020603050405020304" pitchFamily="18" charset="0"/>
            </a:endParaRPr>
          </a:p>
        </p:txBody>
      </p:sp>
      <p:sp>
        <p:nvSpPr>
          <p:cNvPr id="17410" name="Rectangle 2"/>
          <p:cNvSpPr>
            <a:spLocks noChangeArrowheads="1"/>
          </p:cNvSpPr>
          <p:nvPr/>
        </p:nvSpPr>
        <p:spPr bwMode="auto">
          <a:xfrm>
            <a:off x="3446585" y="494155"/>
            <a:ext cx="7774743"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91050" algn="l"/>
              </a:tabLst>
            </a:pPr>
            <a:r>
              <a:rPr kumimoji="0" lang="kk-KZ" sz="2400" b="0" i="0" u="none" strike="noStrike" cap="none" normalizeH="0" baseline="0" dirty="0">
                <a:ln>
                  <a:noFill/>
                </a:ln>
                <a:solidFill>
                  <a:schemeClr val="tx1"/>
                </a:solidFill>
                <a:effectLst/>
                <a:latin typeface="Arial" pitchFamily="34" charset="0"/>
                <a:cs typeface="Arial" pitchFamily="34" charset="0"/>
              </a:rPr>
              <a:t>Т. Айбергенов атындағы № 16 орта мектеп</a:t>
            </a:r>
          </a:p>
        </p:txBody>
      </p:sp>
    </p:spTree>
    <p:extLst>
      <p:ext uri="{BB962C8B-B14F-4D97-AF65-F5344CB8AC3E}">
        <p14:creationId xmlns:p14="http://schemas.microsoft.com/office/powerpoint/2010/main" val="2898484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0594"/>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rot="10800000" flipV="1">
            <a:off x="2773794" y="2657792"/>
            <a:ext cx="8717426" cy="535531"/>
          </a:xfrm>
          <a:prstGeom prst="rect">
            <a:avLst/>
          </a:prstGeom>
        </p:spPr>
        <p:txBody>
          <a:bodyPr wrap="square">
            <a:spAutoFit/>
          </a:bodyPr>
          <a:lstStyle/>
          <a:p>
            <a:pPr algn="ctr">
              <a:lnSpc>
                <a:spcPct val="90000"/>
              </a:lnSpc>
              <a:spcBef>
                <a:spcPts val="1000"/>
              </a:spcBef>
            </a:pPr>
            <a:endParaRPr lang="ru-RU" sz="32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048000" y="2090172"/>
            <a:ext cx="6096000" cy="461665"/>
          </a:xfrm>
          <a:prstGeom prst="rect">
            <a:avLst/>
          </a:prstGeom>
        </p:spPr>
        <p:txBody>
          <a:bodyPr>
            <a:spAutoFit/>
          </a:bodyPr>
          <a:lstStyle/>
          <a:p>
            <a:pPr lvl="0" algn="just"/>
            <a:endParaRPr lang="kk-KZ" sz="2400" dirty="0">
              <a:solidFill>
                <a:prstClr val="black"/>
              </a:solidFill>
              <a:latin typeface="Times New Roman" panose="02020603050405020304" pitchFamily="18" charset="0"/>
              <a:cs typeface="Times New Roman" panose="02020603050405020304" pitchFamily="18" charset="0"/>
            </a:endParaRPr>
          </a:p>
        </p:txBody>
      </p:sp>
      <p:pic>
        <p:nvPicPr>
          <p:cNvPr id="7" name="Рисунок 6"/>
          <p:cNvPicPr>
            <a:picLocks noChangeAspect="1"/>
          </p:cNvPicPr>
          <p:nvPr/>
        </p:nvPicPr>
        <p:blipFill>
          <a:blip r:embed="rId4"/>
          <a:stretch>
            <a:fillRect/>
          </a:stretch>
        </p:blipFill>
        <p:spPr>
          <a:xfrm>
            <a:off x="1885071" y="0"/>
            <a:ext cx="10032724" cy="6858000"/>
          </a:xfrm>
          <a:prstGeom prst="rect">
            <a:avLst/>
          </a:prstGeom>
        </p:spPr>
      </p:pic>
    </p:spTree>
    <p:extLst>
      <p:ext uri="{BB962C8B-B14F-4D97-AF65-F5344CB8AC3E}">
        <p14:creationId xmlns:p14="http://schemas.microsoft.com/office/powerpoint/2010/main" val="1443599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0594"/>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rot="10800000" flipV="1">
            <a:off x="2773794" y="2657792"/>
            <a:ext cx="8717426" cy="535531"/>
          </a:xfrm>
          <a:prstGeom prst="rect">
            <a:avLst/>
          </a:prstGeom>
        </p:spPr>
        <p:txBody>
          <a:bodyPr wrap="square">
            <a:spAutoFit/>
          </a:bodyPr>
          <a:lstStyle/>
          <a:p>
            <a:pPr algn="ctr">
              <a:lnSpc>
                <a:spcPct val="90000"/>
              </a:lnSpc>
              <a:spcBef>
                <a:spcPts val="1000"/>
              </a:spcBef>
            </a:pPr>
            <a:endParaRPr lang="ru-RU" sz="32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048000" y="2090172"/>
            <a:ext cx="6096000" cy="461665"/>
          </a:xfrm>
          <a:prstGeom prst="rect">
            <a:avLst/>
          </a:prstGeom>
        </p:spPr>
        <p:txBody>
          <a:bodyPr>
            <a:spAutoFit/>
          </a:bodyPr>
          <a:lstStyle/>
          <a:p>
            <a:pPr lvl="0" algn="just"/>
            <a:endParaRPr lang="kk-KZ" sz="2400" dirty="0">
              <a:solidFill>
                <a:prstClr val="black"/>
              </a:solidFill>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3048001" y="1414139"/>
            <a:ext cx="8225050" cy="24873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sz="4400" b="1" dirty="0">
                <a:solidFill>
                  <a:schemeClr val="accent1">
                    <a:lumMod val="50000"/>
                  </a:schemeClr>
                </a:solidFill>
                <a:latin typeface="Times New Roman" panose="02020603050405020304" pitchFamily="18" charset="0"/>
                <a:cs typeface="Times New Roman" panose="02020603050405020304" pitchFamily="18" charset="0"/>
              </a:rPr>
              <a:t>НАЗАРЛАРЫҢЫЗҒА РАҚМЕТ!</a:t>
            </a:r>
            <a:endParaRPr lang="ru-RU" sz="4400"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8921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594"/>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rot="10800000" flipV="1">
            <a:off x="2773794" y="2657792"/>
            <a:ext cx="8717426" cy="535531"/>
          </a:xfrm>
          <a:prstGeom prst="rect">
            <a:avLst/>
          </a:prstGeom>
        </p:spPr>
        <p:txBody>
          <a:bodyPr wrap="square">
            <a:spAutoFit/>
          </a:bodyPr>
          <a:lstStyle/>
          <a:p>
            <a:pPr algn="ctr">
              <a:lnSpc>
                <a:spcPct val="90000"/>
              </a:lnSpc>
              <a:spcBef>
                <a:spcPts val="1000"/>
              </a:spcBef>
            </a:pPr>
            <a:endParaRPr lang="ru-RU" sz="3200" b="1"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2497540" y="505082"/>
            <a:ext cx="8993680" cy="1846659"/>
          </a:xfrm>
          <a:prstGeom prst="rect">
            <a:avLst/>
          </a:prstGeom>
        </p:spPr>
        <p:txBody>
          <a:bodyPr wrap="square">
            <a:spAutoFit/>
          </a:bodyPr>
          <a:lstStyle/>
          <a:p>
            <a:pPr algn="ctr"/>
            <a:r>
              <a:rPr lang="kk-KZ" sz="2800" b="1" dirty="0">
                <a:latin typeface="Times New Roman" panose="02020603050405020304" pitchFamily="18" charset="0"/>
                <a:cs typeface="Times New Roman" panose="02020603050405020304" pitchFamily="18" charset="0"/>
              </a:rPr>
              <a:t>Қазақстан Республикасының «Білім туралы»</a:t>
            </a:r>
          </a:p>
          <a:p>
            <a:pPr algn="ctr"/>
            <a:r>
              <a:rPr lang="kk-KZ" sz="2800" b="1" dirty="0">
                <a:latin typeface="Times New Roman" panose="02020603050405020304" pitchFamily="18" charset="0"/>
                <a:cs typeface="Times New Roman" panose="02020603050405020304" pitchFamily="18" charset="0"/>
              </a:rPr>
              <a:t>2007 жылғы 27 шілдедегі № 319 Заңы</a:t>
            </a:r>
          </a:p>
          <a:p>
            <a:pPr lvl="0" algn="ctr"/>
            <a:endParaRPr lang="kk-KZ" sz="2000" b="1" dirty="0">
              <a:solidFill>
                <a:prstClr val="black"/>
              </a:solidFill>
              <a:latin typeface="Times New Roman" panose="02020603050405020304" pitchFamily="18" charset="0"/>
              <a:cs typeface="Times New Roman" panose="02020603050405020304" pitchFamily="18" charset="0"/>
            </a:endParaRPr>
          </a:p>
          <a:p>
            <a:pPr lvl="0" algn="ctr"/>
            <a:r>
              <a:rPr lang="kk-KZ" sz="2000" b="1" dirty="0">
                <a:solidFill>
                  <a:prstClr val="black"/>
                </a:solidFill>
                <a:latin typeface="Times New Roman" panose="02020603050405020304" pitchFamily="18" charset="0"/>
                <a:cs typeface="Times New Roman" panose="02020603050405020304" pitchFamily="18" charset="0"/>
              </a:rPr>
              <a:t>6-тарау. 43-бап. Білім беру ұйымдарының құзыреті</a:t>
            </a:r>
          </a:p>
          <a:p>
            <a:endParaRPr lang="ru-RU" dirty="0"/>
          </a:p>
        </p:txBody>
      </p:sp>
      <p:sp>
        <p:nvSpPr>
          <p:cNvPr id="12" name="Скругленный прямоугольник 11"/>
          <p:cNvSpPr/>
          <p:nvPr/>
        </p:nvSpPr>
        <p:spPr>
          <a:xfrm>
            <a:off x="3657600" y="2351741"/>
            <a:ext cx="7588155" cy="3584825"/>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kk-KZ" sz="2400" dirty="0">
                <a:solidFill>
                  <a:srgbClr val="00B0F0"/>
                </a:solidFill>
                <a:latin typeface="Times New Roman" panose="02020603050405020304" pitchFamily="18" charset="0"/>
                <a:cs typeface="Times New Roman" panose="02020603050405020304" pitchFamily="18" charset="0"/>
              </a:rPr>
              <a:t>2-3) білім беру бағдарламаларын бейімдеу және іске асыру;</a:t>
            </a:r>
          </a:p>
          <a:p>
            <a:endParaRPr lang="kk-KZ"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2-4) ерекше білім беруді қажет ететін адамдар (балалар) үшін жеке дамыту бағдарламаларын әзірлеу және іске асыру;</a:t>
            </a:r>
          </a:p>
          <a:p>
            <a:endParaRPr lang="kk-KZ"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13-1)  білім алу үшін арнаулы жағдайлар жасау;</a:t>
            </a:r>
          </a:p>
          <a:p>
            <a:pPr algn="ctr"/>
            <a:endParaRPr lang="ru-RU" dirty="0"/>
          </a:p>
        </p:txBody>
      </p:sp>
    </p:spTree>
    <p:extLst>
      <p:ext uri="{BB962C8B-B14F-4D97-AF65-F5344CB8AC3E}">
        <p14:creationId xmlns:p14="http://schemas.microsoft.com/office/powerpoint/2010/main" val="2832302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231" y="0"/>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10" name="Выноска со стрелкой вниз 9"/>
          <p:cNvSpPr/>
          <p:nvPr/>
        </p:nvSpPr>
        <p:spPr>
          <a:xfrm>
            <a:off x="3712191" y="800250"/>
            <a:ext cx="6669206" cy="1337481"/>
          </a:xfrm>
          <a:prstGeom prst="downArrow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b="1" dirty="0">
                <a:solidFill>
                  <a:schemeClr val="tx1"/>
                </a:solidFill>
                <a:latin typeface="Times New Roman" panose="02020603050405020304" pitchFamily="18" charset="0"/>
                <a:cs typeface="Times New Roman" panose="02020603050405020304" pitchFamily="18" charset="0"/>
              </a:rPr>
              <a:t>БЕЙІМДЕЛГЕН ЖАЛПЫ БІЛІМ БЕРУ БАҒДАРЛАМАСЫ</a:t>
            </a:r>
            <a:endParaRPr lang="ru-RU" b="1" dirty="0">
              <a:solidFill>
                <a:schemeClr val="tx1"/>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712191" y="2295525"/>
            <a:ext cx="6860274" cy="1536551"/>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lvl="0" algn="just"/>
            <a:r>
              <a:rPr lang="kk-KZ" dirty="0">
                <a:latin typeface="Times New Roman" panose="02020603050405020304" pitchFamily="18" charset="0"/>
                <a:cs typeface="Times New Roman" panose="02020603050405020304" pitchFamily="18" charset="0"/>
              </a:rPr>
              <a:t>О</a:t>
            </a:r>
            <a:r>
              <a:rPr lang="kk-KZ" noProof="0" dirty="0">
                <a:latin typeface="Times New Roman" panose="02020603050405020304" pitchFamily="18" charset="0"/>
                <a:cs typeface="Times New Roman" panose="02020603050405020304" pitchFamily="18" charset="0"/>
              </a:rPr>
              <a:t>қушының жеке мүмкіндіктерін ескере отырып, мемлекеттік жалпыға міндетті білім беру стандарты негізінде құрылған оқу бағдарламасы</a:t>
            </a:r>
          </a:p>
        </p:txBody>
      </p:sp>
    </p:spTree>
    <p:extLst>
      <p:ext uri="{BB962C8B-B14F-4D97-AF65-F5344CB8AC3E}">
        <p14:creationId xmlns:p14="http://schemas.microsoft.com/office/powerpoint/2010/main" val="415095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16" y="7860"/>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Скругленный прямоугольник 5"/>
          <p:cNvSpPr/>
          <p:nvPr/>
        </p:nvSpPr>
        <p:spPr>
          <a:xfrm>
            <a:off x="4216161" y="787234"/>
            <a:ext cx="1173708" cy="5445457"/>
          </a:xfrm>
          <a:prstGeom prst="roundRect">
            <a:avLst/>
          </a:prstGeom>
        </p:spPr>
        <p:style>
          <a:lnRef idx="2">
            <a:schemeClr val="accent1"/>
          </a:lnRef>
          <a:fillRef idx="1">
            <a:schemeClr val="lt1"/>
          </a:fillRef>
          <a:effectRef idx="0">
            <a:schemeClr val="accent1"/>
          </a:effectRef>
          <a:fontRef idx="minor">
            <a:schemeClr val="dk1"/>
          </a:fontRef>
        </p:style>
        <p:txBody>
          <a:bodyPr vert="vert270" rtlCol="0" anchor="ctr"/>
          <a:lstStyle/>
          <a:p>
            <a:pPr algn="ctr"/>
            <a:r>
              <a:rPr lang="kk-KZ" b="1" dirty="0">
                <a:solidFill>
                  <a:schemeClr val="tx1"/>
                </a:solidFill>
                <a:latin typeface="Times New Roman" panose="02020603050405020304" pitchFamily="18" charset="0"/>
                <a:cs typeface="Times New Roman" panose="02020603050405020304" pitchFamily="18" charset="0"/>
              </a:rPr>
              <a:t>БЕЙІМДЕЛГЕН ОҚУ БАҒДАРЛАМАСЫ КІМДЕРГЕ ҰСЫНЫЛАДЫ?</a:t>
            </a:r>
            <a:endParaRPr lang="ru-RU" b="1" dirty="0">
              <a:solidFill>
                <a:schemeClr val="tx1"/>
              </a:solidFill>
              <a:latin typeface="Times New Roman" panose="02020603050405020304" pitchFamily="18" charset="0"/>
              <a:cs typeface="Times New Roman" panose="02020603050405020304" pitchFamily="18" charset="0"/>
            </a:endParaRPr>
          </a:p>
          <a:p>
            <a:pPr algn="ctr"/>
            <a:endParaRPr lang="ru-RU" dirty="0"/>
          </a:p>
        </p:txBody>
      </p:sp>
      <p:sp>
        <p:nvSpPr>
          <p:cNvPr id="7" name="Скругленный прямоугольник 6"/>
          <p:cNvSpPr/>
          <p:nvPr/>
        </p:nvSpPr>
        <p:spPr>
          <a:xfrm>
            <a:off x="6736396" y="623211"/>
            <a:ext cx="4752220" cy="5186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latin typeface="Times New Roman" panose="02020603050405020304" pitchFamily="18" charset="0"/>
                <a:cs typeface="Times New Roman" panose="02020603050405020304" pitchFamily="18" charset="0"/>
              </a:rPr>
              <a:t>Психикалық дамуы тежелген балалар</a:t>
            </a:r>
            <a:endParaRPr lang="ru-RU" dirty="0">
              <a:solidFill>
                <a:schemeClr val="tx1"/>
              </a:solidFill>
              <a:latin typeface="Times New Roman" panose="02020603050405020304" pitchFamily="18" charset="0"/>
              <a:cs typeface="Times New Roman" panose="02020603050405020304" pitchFamily="18" charset="0"/>
            </a:endParaRPr>
          </a:p>
          <a:p>
            <a:pPr algn="ctr"/>
            <a:endParaRPr lang="ru-RU" dirty="0"/>
          </a:p>
        </p:txBody>
      </p:sp>
      <p:sp>
        <p:nvSpPr>
          <p:cNvPr id="8" name="Скругленный прямоугольник 7"/>
          <p:cNvSpPr/>
          <p:nvPr/>
        </p:nvSpPr>
        <p:spPr>
          <a:xfrm>
            <a:off x="6810711" y="1451542"/>
            <a:ext cx="4752220" cy="4894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latin typeface="Times New Roman" panose="02020603050405020304" pitchFamily="18" charset="0"/>
                <a:cs typeface="Times New Roman" panose="02020603050405020304" pitchFamily="18" charset="0"/>
              </a:rPr>
              <a:t>Көру қабілеті бұзылған балалар</a:t>
            </a:r>
            <a:endParaRPr lang="ru-RU" dirty="0">
              <a:solidFill>
                <a:schemeClr val="tx1"/>
              </a:solidFill>
              <a:latin typeface="Times New Roman" panose="02020603050405020304" pitchFamily="18" charset="0"/>
              <a:cs typeface="Times New Roman" panose="02020603050405020304" pitchFamily="18" charset="0"/>
            </a:endParaRPr>
          </a:p>
          <a:p>
            <a:pPr algn="ctr"/>
            <a:endParaRPr lang="ru-RU" dirty="0"/>
          </a:p>
        </p:txBody>
      </p:sp>
      <p:sp>
        <p:nvSpPr>
          <p:cNvPr id="12" name="Скругленный прямоугольник 11"/>
          <p:cNvSpPr/>
          <p:nvPr/>
        </p:nvSpPr>
        <p:spPr>
          <a:xfrm>
            <a:off x="6810711" y="2232849"/>
            <a:ext cx="4694830" cy="5460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latin typeface="Times New Roman" panose="02020603050405020304" pitchFamily="18" charset="0"/>
                <a:cs typeface="Times New Roman" panose="02020603050405020304" pitchFamily="18" charset="0"/>
              </a:rPr>
              <a:t>Есту қабілеті бұзылған балалар</a:t>
            </a:r>
            <a:endParaRPr lang="ru-RU" dirty="0">
              <a:solidFill>
                <a:schemeClr val="tx1"/>
              </a:solidFill>
              <a:latin typeface="Times New Roman" panose="02020603050405020304" pitchFamily="18" charset="0"/>
              <a:cs typeface="Times New Roman" panose="02020603050405020304" pitchFamily="18" charset="0"/>
            </a:endParaRPr>
          </a:p>
          <a:p>
            <a:pPr algn="ctr"/>
            <a:endParaRPr lang="ru-RU" dirty="0"/>
          </a:p>
        </p:txBody>
      </p:sp>
      <p:sp>
        <p:nvSpPr>
          <p:cNvPr id="13" name="Скругленный прямоугольник 12"/>
          <p:cNvSpPr/>
          <p:nvPr/>
        </p:nvSpPr>
        <p:spPr>
          <a:xfrm>
            <a:off x="6805165" y="3050788"/>
            <a:ext cx="4694830" cy="5514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dirty="0">
              <a:solidFill>
                <a:schemeClr val="tx1"/>
              </a:solidFill>
              <a:latin typeface="Times New Roman" panose="02020603050405020304" pitchFamily="18" charset="0"/>
              <a:cs typeface="Times New Roman" panose="02020603050405020304" pitchFamily="18" charset="0"/>
            </a:endParaRPr>
          </a:p>
          <a:p>
            <a:pPr algn="ctr"/>
            <a:r>
              <a:rPr lang="kk-KZ" dirty="0">
                <a:solidFill>
                  <a:schemeClr val="tx1"/>
                </a:solidFill>
                <a:latin typeface="Times New Roman" panose="02020603050405020304" pitchFamily="18" charset="0"/>
                <a:cs typeface="Times New Roman" panose="02020603050405020304" pitchFamily="18" charset="0"/>
              </a:rPr>
              <a:t>Тірек қимыл-қозғалыс аппараты бұзылыған балалар</a:t>
            </a:r>
            <a:endParaRPr lang="ru-RU" dirty="0">
              <a:solidFill>
                <a:schemeClr val="tx1"/>
              </a:solidFill>
              <a:latin typeface="Times New Roman" panose="02020603050405020304" pitchFamily="18" charset="0"/>
              <a:cs typeface="Times New Roman" panose="02020603050405020304" pitchFamily="18" charset="0"/>
            </a:endParaRPr>
          </a:p>
          <a:p>
            <a:pPr algn="ctr"/>
            <a:endParaRPr lang="ru-RU" dirty="0"/>
          </a:p>
        </p:txBody>
      </p:sp>
      <p:cxnSp>
        <p:nvCxnSpPr>
          <p:cNvPr id="18" name="Прямая со стрелкой 17"/>
          <p:cNvCxnSpPr/>
          <p:nvPr/>
        </p:nvCxnSpPr>
        <p:spPr>
          <a:xfrm flipV="1">
            <a:off x="5416027" y="1092017"/>
            <a:ext cx="1266941" cy="2281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flipV="1">
            <a:off x="5423021" y="1815369"/>
            <a:ext cx="1366162" cy="1557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flipV="1">
            <a:off x="5423021" y="2655614"/>
            <a:ext cx="1377786" cy="7559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flipV="1">
            <a:off x="5487052" y="3323441"/>
            <a:ext cx="1257917" cy="89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Скругленный прямоугольник 34"/>
          <p:cNvSpPr/>
          <p:nvPr/>
        </p:nvSpPr>
        <p:spPr>
          <a:xfrm>
            <a:off x="6819775" y="3817255"/>
            <a:ext cx="4694830" cy="5460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latin typeface="Times New Roman" panose="02020603050405020304" pitchFamily="18" charset="0"/>
                <a:cs typeface="Times New Roman" panose="02020603050405020304" pitchFamily="18" charset="0"/>
              </a:rPr>
              <a:t>Ауыр сөйлеу тілінің бұзылысы бар балалар</a:t>
            </a:r>
            <a:endParaRPr lang="ru-RU" dirty="0">
              <a:solidFill>
                <a:schemeClr val="tx1"/>
              </a:solidFill>
              <a:latin typeface="Times New Roman" panose="02020603050405020304" pitchFamily="18" charset="0"/>
              <a:cs typeface="Times New Roman" panose="02020603050405020304" pitchFamily="18" charset="0"/>
            </a:endParaRPr>
          </a:p>
        </p:txBody>
      </p:sp>
      <p:cxnSp>
        <p:nvCxnSpPr>
          <p:cNvPr id="1028" name="Прямая со стрелкой 1027"/>
          <p:cNvCxnSpPr/>
          <p:nvPr/>
        </p:nvCxnSpPr>
        <p:spPr>
          <a:xfrm>
            <a:off x="5459864" y="3368365"/>
            <a:ext cx="1278281" cy="8208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Скругленный прямоугольник 38"/>
          <p:cNvSpPr/>
          <p:nvPr/>
        </p:nvSpPr>
        <p:spPr>
          <a:xfrm>
            <a:off x="6868101" y="4615700"/>
            <a:ext cx="4694830" cy="5460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kk-KZ" sz="1600" dirty="0">
                <a:solidFill>
                  <a:prstClr val="black"/>
                </a:solidFill>
                <a:latin typeface="Times New Roman" panose="02020603050405020304" pitchFamily="18" charset="0"/>
                <a:ea typeface="Times New Roman" panose="02020603050405020304" pitchFamily="18" charset="0"/>
              </a:rPr>
              <a:t>Қарым-қатынас пен әлеуметтік өзара әрекеттестіктің айқын бұзылуы бар балалар </a:t>
            </a:r>
            <a:endParaRPr lang="ru-RU" sz="1600" dirty="0">
              <a:solidFill>
                <a:prstClr val="black"/>
              </a:solidFill>
            </a:endParaRPr>
          </a:p>
        </p:txBody>
      </p:sp>
      <p:cxnSp>
        <p:nvCxnSpPr>
          <p:cNvPr id="1033" name="Прямая со стрелкой 1032"/>
          <p:cNvCxnSpPr/>
          <p:nvPr/>
        </p:nvCxnSpPr>
        <p:spPr>
          <a:xfrm>
            <a:off x="5445213" y="3371394"/>
            <a:ext cx="1304153" cy="15825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8663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594"/>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rot="10800000" flipV="1">
            <a:off x="2773794" y="2657792"/>
            <a:ext cx="8717426" cy="535531"/>
          </a:xfrm>
          <a:prstGeom prst="rect">
            <a:avLst/>
          </a:prstGeom>
        </p:spPr>
        <p:txBody>
          <a:bodyPr wrap="square">
            <a:spAutoFit/>
          </a:bodyPr>
          <a:lstStyle/>
          <a:p>
            <a:pPr algn="ctr">
              <a:lnSpc>
                <a:spcPct val="90000"/>
              </a:lnSpc>
              <a:spcBef>
                <a:spcPts val="1000"/>
              </a:spcBef>
            </a:pPr>
            <a:endParaRPr lang="ru-RU" sz="32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048000" y="2090172"/>
            <a:ext cx="8571914" cy="1569660"/>
          </a:xfrm>
          <a:prstGeom prst="rect">
            <a:avLst/>
          </a:prstGeom>
        </p:spPr>
        <p:txBody>
          <a:bodyPr wrap="square">
            <a:spAutoFit/>
          </a:bodyPr>
          <a:lstStyle/>
          <a:p>
            <a:pPr lvl="0" algn="just"/>
            <a:r>
              <a:rPr lang="kk-KZ" sz="2400" b="1" dirty="0">
                <a:solidFill>
                  <a:prstClr val="black"/>
                </a:solidFill>
                <a:latin typeface="Times New Roman" panose="02020603050405020304" pitchFamily="18" charset="0"/>
                <a:cs typeface="Times New Roman" panose="02020603050405020304" pitchFamily="18" charset="0"/>
              </a:rPr>
              <a:t>Бейімделген жалпы білім беру бағдарламасы – </a:t>
            </a:r>
            <a:r>
              <a:rPr lang="kk-KZ" sz="2400" dirty="0">
                <a:solidFill>
                  <a:prstClr val="black"/>
                </a:solidFill>
                <a:latin typeface="Times New Roman" panose="02020603050405020304" pitchFamily="18" charset="0"/>
                <a:cs typeface="Times New Roman" panose="02020603050405020304" pitchFamily="18" charset="0"/>
              </a:rPr>
              <a:t>бір тоқсанға жоспарланады</a:t>
            </a:r>
            <a:r>
              <a:rPr lang="kk-KZ" sz="2400" i="1" dirty="0">
                <a:solidFill>
                  <a:prstClr val="black"/>
                </a:solidFill>
                <a:latin typeface="Times New Roman" panose="02020603050405020304" pitchFamily="18" charset="0"/>
                <a:cs typeface="Times New Roman" panose="02020603050405020304" pitchFamily="18" charset="0"/>
              </a:rPr>
              <a:t>. </a:t>
            </a:r>
            <a:r>
              <a:rPr lang="kk-KZ" sz="2400" dirty="0">
                <a:solidFill>
                  <a:prstClr val="black"/>
                </a:solidFill>
                <a:latin typeface="Times New Roman" panose="02020603050405020304" pitchFamily="18" charset="0"/>
                <a:cs typeface="Times New Roman" panose="02020603050405020304" pitchFamily="18" charset="0"/>
              </a:rPr>
              <a:t>Қиындық туғызатын пәндер бойынша ғана оқу бағдарламалары бейімделеді, қалған пәндер тиісті үлгідегі жалпы білім беру бағдарламасы негізінде оқытылады.</a:t>
            </a:r>
          </a:p>
        </p:txBody>
      </p:sp>
      <p:sp>
        <p:nvSpPr>
          <p:cNvPr id="10" name="Выноска со стрелкой вниз 9"/>
          <p:cNvSpPr/>
          <p:nvPr/>
        </p:nvSpPr>
        <p:spPr>
          <a:xfrm>
            <a:off x="2820012" y="469413"/>
            <a:ext cx="6669206" cy="1337481"/>
          </a:xfrm>
          <a:prstGeom prst="downArrow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b="1" dirty="0">
                <a:solidFill>
                  <a:schemeClr val="tx1"/>
                </a:solidFill>
                <a:latin typeface="Times New Roman" panose="02020603050405020304" pitchFamily="18" charset="0"/>
                <a:cs typeface="Times New Roman" panose="02020603050405020304" pitchFamily="18" charset="0"/>
              </a:rPr>
              <a:t>БЕЙІМДЕЛГЕН ЖАЛПЫ БІЛІМ БЕРУ БАҒДАРЛАМАСЫ</a:t>
            </a:r>
            <a:endParaRPr lang="ru-RU" b="1" dirty="0">
              <a:solidFill>
                <a:schemeClr val="tx1"/>
              </a:solidFill>
              <a:latin typeface="Times New Roman" panose="02020603050405020304" pitchFamily="18" charset="0"/>
              <a:cs typeface="Times New Roman" panose="02020603050405020304" pitchFamily="18" charset="0"/>
            </a:endParaRPr>
          </a:p>
        </p:txBody>
      </p:sp>
      <p:sp>
        <p:nvSpPr>
          <p:cNvPr id="7" name="Выноска 2 6"/>
          <p:cNvSpPr/>
          <p:nvPr/>
        </p:nvSpPr>
        <p:spPr>
          <a:xfrm>
            <a:off x="5366003" y="3800159"/>
            <a:ext cx="6546900" cy="1187355"/>
          </a:xfrm>
          <a:prstGeom prst="borderCallout2">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b="1" dirty="0">
                <a:latin typeface="Times New Roman" panose="02020603050405020304" pitchFamily="18" charset="0"/>
                <a:cs typeface="Times New Roman" panose="02020603050405020304" pitchFamily="18" charset="0"/>
              </a:rPr>
              <a:t>Бастауыш сынып оқушылары үшін оқу бағдарламасын сынып жетекшісі мен арнайы педагог бірлесе отырып бейімдейді.</a:t>
            </a:r>
            <a:endParaRPr lang="ru-RU" b="1" dirty="0">
              <a:latin typeface="Times New Roman" panose="02020603050405020304" pitchFamily="18" charset="0"/>
              <a:cs typeface="Times New Roman" panose="02020603050405020304" pitchFamily="18" charset="0"/>
            </a:endParaRPr>
          </a:p>
        </p:txBody>
      </p:sp>
      <p:sp>
        <p:nvSpPr>
          <p:cNvPr id="12" name="Выноска 2 11"/>
          <p:cNvSpPr/>
          <p:nvPr/>
        </p:nvSpPr>
        <p:spPr>
          <a:xfrm>
            <a:off x="5381243" y="5195260"/>
            <a:ext cx="6546900" cy="1388420"/>
          </a:xfrm>
          <a:prstGeom prst="borderCallout2">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b="1" dirty="0">
                <a:latin typeface="Times New Roman" panose="02020603050405020304" pitchFamily="18" charset="0"/>
                <a:cs typeface="Times New Roman" panose="02020603050405020304" pitchFamily="18" charset="0"/>
              </a:rPr>
              <a:t>Жоғарғы сыныптың пән мұғалімдері бастауыш сыныптың мұғалімдері берген мәліметтерді негізге ала отырып, оқу бағдарламаларын өздері бейімдейді</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8415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0594"/>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rot="10800000" flipV="1">
            <a:off x="2773794" y="2657792"/>
            <a:ext cx="8717426" cy="535531"/>
          </a:xfrm>
          <a:prstGeom prst="rect">
            <a:avLst/>
          </a:prstGeom>
        </p:spPr>
        <p:txBody>
          <a:bodyPr wrap="square">
            <a:spAutoFit/>
          </a:bodyPr>
          <a:lstStyle/>
          <a:p>
            <a:pPr algn="ctr">
              <a:lnSpc>
                <a:spcPct val="90000"/>
              </a:lnSpc>
              <a:spcBef>
                <a:spcPts val="1000"/>
              </a:spcBef>
            </a:pPr>
            <a:endParaRPr lang="ru-RU" sz="32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048000" y="2090172"/>
            <a:ext cx="6096000" cy="461665"/>
          </a:xfrm>
          <a:prstGeom prst="rect">
            <a:avLst/>
          </a:prstGeom>
        </p:spPr>
        <p:txBody>
          <a:bodyPr>
            <a:spAutoFit/>
          </a:bodyPr>
          <a:lstStyle/>
          <a:p>
            <a:pPr lvl="0" algn="just"/>
            <a:endParaRPr lang="kk-KZ" sz="2400" dirty="0">
              <a:solidFill>
                <a:prstClr val="black"/>
              </a:solidFill>
              <a:latin typeface="Times New Roman" panose="02020603050405020304" pitchFamily="18" charset="0"/>
              <a:cs typeface="Times New Roman" panose="02020603050405020304" pitchFamily="18" charset="0"/>
            </a:endParaRPr>
          </a:p>
        </p:txBody>
      </p:sp>
      <p:sp>
        <p:nvSpPr>
          <p:cNvPr id="10" name="Выноска со стрелкой вниз 9"/>
          <p:cNvSpPr/>
          <p:nvPr/>
        </p:nvSpPr>
        <p:spPr>
          <a:xfrm>
            <a:off x="2602522" y="224089"/>
            <a:ext cx="6669206" cy="806200"/>
          </a:xfrm>
          <a:prstGeom prst="downArrow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b="1" dirty="0">
                <a:solidFill>
                  <a:schemeClr val="tx1"/>
                </a:solidFill>
                <a:latin typeface="Times New Roman" panose="02020603050405020304" pitchFamily="18" charset="0"/>
                <a:cs typeface="Times New Roman" panose="02020603050405020304" pitchFamily="18" charset="0"/>
              </a:rPr>
              <a:t>ОҚУ БАҒДАРЛАМАЛАРЫН БЕЙІМДЕУ</a:t>
            </a:r>
            <a:endParaRPr lang="ru-RU" b="1"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1575655" y="981448"/>
            <a:ext cx="7430124" cy="110503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lnSpc>
                <a:spcPct val="107000"/>
              </a:lnSpc>
              <a:spcAft>
                <a:spcPts val="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М</a:t>
            </a: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ақсатты жеңілдету (деңгейлерді таңдау: білу, түсіну, қолдану, талдау, жинақтау, бағалау - оқушы үшін қол жетімді, төменгі деңгейді таңдау);</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Скругленный прямоугольник 7"/>
          <p:cNvSpPr/>
          <p:nvPr/>
        </p:nvSpPr>
        <p:spPr>
          <a:xfrm>
            <a:off x="2307101" y="2149447"/>
            <a:ext cx="7132321" cy="56158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lnSpc>
                <a:spcPct val="107000"/>
              </a:lnSpc>
              <a:spcAft>
                <a:spcPts val="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М</a:t>
            </a: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ақсатты қысқарту (оның көлемін азайту);</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Скругленный прямоугольник 8"/>
          <p:cNvSpPr/>
          <p:nvPr/>
        </p:nvSpPr>
        <p:spPr>
          <a:xfrm>
            <a:off x="2773794" y="2877619"/>
            <a:ext cx="7249551" cy="47190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lnSpc>
                <a:spcPct val="107000"/>
              </a:lnSpc>
              <a:spcAft>
                <a:spcPts val="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М</a:t>
            </a: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ақсатты жекелеген кезеңдеріне бөлу;</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Скругленный прямоугольник 11"/>
          <p:cNvSpPr/>
          <p:nvPr/>
        </p:nvSpPr>
        <p:spPr>
          <a:xfrm>
            <a:off x="3291841" y="3535680"/>
            <a:ext cx="7216725" cy="13716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lnSpc>
                <a:spcPct val="107000"/>
              </a:lnSpc>
              <a:spcAft>
                <a:spcPts val="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М</a:t>
            </a: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ақсатты келесі тоқсанға ауыстыру (егер оқушы оған қол жеткізуге дайын болмаса, осы оқу материалы үшін базалық білім әлі қалыптаспаған болса); оқу мақсаттарын қысқартуға болмайды, мақсаттар келесі тоқсанға ауыстырылады:</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Скругленный прямоугольник 12"/>
          <p:cNvSpPr/>
          <p:nvPr/>
        </p:nvSpPr>
        <p:spPr>
          <a:xfrm rot="10800000" flipV="1">
            <a:off x="3825239" y="5074920"/>
            <a:ext cx="6430108" cy="82296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lnSpc>
                <a:spcPct val="115000"/>
              </a:lnSpc>
              <a:spcAft>
                <a:spcPts val="0"/>
              </a:spcAft>
            </a:pPr>
            <a:endParaRPr lang="kk-KZ"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kk-KZ" b="1" dirty="0">
                <a:latin typeface="Times New Roman" panose="02020603050405020304" pitchFamily="18" charset="0"/>
                <a:ea typeface="Times New Roman" panose="02020603050405020304" pitchFamily="18" charset="0"/>
                <a:cs typeface="Times New Roman" panose="02020603050405020304" pitchFamily="18" charset="0"/>
              </a:rPr>
              <a:t>О</a:t>
            </a:r>
            <a:r>
              <a:rPr lang="kk-KZ" b="1" dirty="0">
                <a:effectLst/>
                <a:latin typeface="Times New Roman" panose="02020603050405020304" pitchFamily="18" charset="0"/>
                <a:ea typeface="Times New Roman" panose="02020603050405020304" pitchFamily="18" charset="0"/>
                <a:cs typeface="Times New Roman" panose="02020603050405020304" pitchFamily="18" charset="0"/>
              </a:rPr>
              <a:t>қытудың алдыңғы кезеңіндегі олқылықтардың орнын толтыруға бағытталған мақсаттарды енгізу.</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7139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1437"/>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rot="10800000" flipV="1">
            <a:off x="2773794" y="2657792"/>
            <a:ext cx="8717426" cy="535531"/>
          </a:xfrm>
          <a:prstGeom prst="rect">
            <a:avLst/>
          </a:prstGeom>
        </p:spPr>
        <p:txBody>
          <a:bodyPr wrap="square">
            <a:spAutoFit/>
          </a:bodyPr>
          <a:lstStyle/>
          <a:p>
            <a:pPr algn="ctr">
              <a:lnSpc>
                <a:spcPct val="90000"/>
              </a:lnSpc>
              <a:spcBef>
                <a:spcPts val="1000"/>
              </a:spcBef>
            </a:pPr>
            <a:endParaRPr lang="ru-RU" sz="32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048000" y="2090172"/>
            <a:ext cx="6096000" cy="461665"/>
          </a:xfrm>
          <a:prstGeom prst="rect">
            <a:avLst/>
          </a:prstGeom>
        </p:spPr>
        <p:txBody>
          <a:bodyPr>
            <a:spAutoFit/>
          </a:bodyPr>
          <a:lstStyle/>
          <a:p>
            <a:pPr lvl="0" algn="just"/>
            <a:endParaRPr lang="kk-KZ" sz="2400" dirty="0">
              <a:solidFill>
                <a:prstClr val="black"/>
              </a:solidFill>
              <a:latin typeface="Times New Roman" panose="02020603050405020304" pitchFamily="18" charset="0"/>
              <a:cs typeface="Times New Roman" panose="02020603050405020304" pitchFamily="18" charset="0"/>
            </a:endParaRPr>
          </a:p>
        </p:txBody>
      </p:sp>
      <p:sp>
        <p:nvSpPr>
          <p:cNvPr id="10" name="Выноска со стрелкой вниз 9"/>
          <p:cNvSpPr/>
          <p:nvPr/>
        </p:nvSpPr>
        <p:spPr>
          <a:xfrm>
            <a:off x="2602522" y="224089"/>
            <a:ext cx="8233800" cy="1086096"/>
          </a:xfrm>
          <a:prstGeom prst="downArrow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b="1" dirty="0">
                <a:solidFill>
                  <a:schemeClr val="tx1"/>
                </a:solidFill>
                <a:latin typeface="Times New Roman" panose="02020603050405020304" pitchFamily="18" charset="0"/>
                <a:cs typeface="Times New Roman" panose="02020603050405020304" pitchFamily="18" charset="0"/>
              </a:rPr>
              <a:t>ОҚУ БАҒДАРЛАМАЛАРЫН БЕЙІМДЕУ АЛГОРИТМІ</a:t>
            </a:r>
            <a:endParaRPr lang="ru-RU" b="1" dirty="0">
              <a:solidFill>
                <a:schemeClr val="tx1"/>
              </a:solidFill>
              <a:latin typeface="Times New Roman" panose="02020603050405020304" pitchFamily="18" charset="0"/>
              <a:cs typeface="Times New Roman" panose="02020603050405020304" pitchFamily="18" charset="0"/>
            </a:endParaRPr>
          </a:p>
        </p:txBody>
      </p:sp>
      <p:sp>
        <p:nvSpPr>
          <p:cNvPr id="11" name="Прямоугольник с двумя скругленными соседними углами 10"/>
          <p:cNvSpPr/>
          <p:nvPr/>
        </p:nvSpPr>
        <p:spPr>
          <a:xfrm>
            <a:off x="2773444" y="1429243"/>
            <a:ext cx="8062877" cy="1285822"/>
          </a:xfrm>
          <a:prstGeom prst="round2Same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dirty="0"/>
              <a:t>1. </a:t>
            </a:r>
            <a:r>
              <a:rPr lang="kk-KZ" dirty="0">
                <a:latin typeface="Times New Roman" panose="02020603050405020304" pitchFamily="18" charset="0"/>
                <a:cs typeface="Times New Roman" panose="02020603050405020304" pitchFamily="18" charset="0"/>
              </a:rPr>
              <a:t>Арнайы педагог пен мұғалім педагогикалық диагностика жүргізеді: Оқушының «өзекті даму аймағы» мен «жақын даму аймағы» анықталады</a:t>
            </a:r>
            <a:endParaRPr lang="ru-RU" dirty="0">
              <a:latin typeface="Times New Roman" panose="02020603050405020304" pitchFamily="18" charset="0"/>
              <a:cs typeface="Times New Roman" panose="02020603050405020304" pitchFamily="18" charset="0"/>
            </a:endParaRPr>
          </a:p>
        </p:txBody>
      </p:sp>
      <p:sp>
        <p:nvSpPr>
          <p:cNvPr id="15" name="Прямоугольник с двумя скругленными соседними углами 14"/>
          <p:cNvSpPr/>
          <p:nvPr/>
        </p:nvSpPr>
        <p:spPr>
          <a:xfrm>
            <a:off x="2773445" y="3010486"/>
            <a:ext cx="8062876" cy="1477107"/>
          </a:xfrm>
          <a:prstGeom prst="round2Same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dirty="0">
                <a:latin typeface="Times New Roman" panose="02020603050405020304" pitchFamily="18" charset="0"/>
                <a:cs typeface="Times New Roman" panose="02020603050405020304" pitchFamily="18" charset="0"/>
              </a:rPr>
              <a:t>2.Арнайы педагог оқу жылының басында педагогикалық диагностика жүргізу үшін 4-5 жеке сабақ өткізеді. Педагогикалық диагностика  тиісті үлгідегі жалпы білім беру бағдарламалары бойынша жүргізіледі.</a:t>
            </a:r>
          </a:p>
        </p:txBody>
      </p:sp>
      <p:sp>
        <p:nvSpPr>
          <p:cNvPr id="16" name="Прямоугольник с двумя скругленными соседними углами 15"/>
          <p:cNvSpPr/>
          <p:nvPr/>
        </p:nvSpPr>
        <p:spPr>
          <a:xfrm>
            <a:off x="3314246" y="4726745"/>
            <a:ext cx="8062876" cy="1167618"/>
          </a:xfrm>
          <a:prstGeom prst="round2Same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dirty="0">
                <a:latin typeface="Times New Roman" panose="02020603050405020304" pitchFamily="18" charset="0"/>
                <a:cs typeface="Times New Roman" panose="02020603050405020304" pitchFamily="18" charset="0"/>
              </a:rPr>
              <a:t>3. Арнайы педагог негізгі пәндер бойынша жетістіктер картасын толтырады.</a:t>
            </a:r>
          </a:p>
        </p:txBody>
      </p:sp>
    </p:spTree>
    <p:extLst>
      <p:ext uri="{BB962C8B-B14F-4D97-AF65-F5344CB8AC3E}">
        <p14:creationId xmlns:p14="http://schemas.microsoft.com/office/powerpoint/2010/main" val="1986435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0594"/>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rot="10800000" flipV="1">
            <a:off x="2773794" y="2657792"/>
            <a:ext cx="8717426" cy="535531"/>
          </a:xfrm>
          <a:prstGeom prst="rect">
            <a:avLst/>
          </a:prstGeom>
        </p:spPr>
        <p:txBody>
          <a:bodyPr wrap="square">
            <a:spAutoFit/>
          </a:bodyPr>
          <a:lstStyle/>
          <a:p>
            <a:pPr algn="ctr">
              <a:lnSpc>
                <a:spcPct val="90000"/>
              </a:lnSpc>
              <a:spcBef>
                <a:spcPts val="1000"/>
              </a:spcBef>
            </a:pPr>
            <a:endParaRPr lang="ru-RU" sz="32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048000" y="2090172"/>
            <a:ext cx="6096000" cy="461665"/>
          </a:xfrm>
          <a:prstGeom prst="rect">
            <a:avLst/>
          </a:prstGeom>
        </p:spPr>
        <p:txBody>
          <a:bodyPr>
            <a:spAutoFit/>
          </a:bodyPr>
          <a:lstStyle/>
          <a:p>
            <a:pPr lvl="0" algn="just"/>
            <a:endParaRPr lang="kk-KZ" sz="2400" dirty="0">
              <a:solidFill>
                <a:prstClr val="black"/>
              </a:solidFill>
              <a:latin typeface="Times New Roman" panose="02020603050405020304" pitchFamily="18" charset="0"/>
              <a:cs typeface="Times New Roman" panose="02020603050405020304" pitchFamily="18" charset="0"/>
            </a:endParaRPr>
          </a:p>
        </p:txBody>
      </p:sp>
      <p:sp>
        <p:nvSpPr>
          <p:cNvPr id="9" name="Вертикальный свиток 8"/>
          <p:cNvSpPr/>
          <p:nvPr/>
        </p:nvSpPr>
        <p:spPr>
          <a:xfrm>
            <a:off x="2860231" y="182881"/>
            <a:ext cx="8794958" cy="1112520"/>
          </a:xfrm>
          <a:prstGeom prst="vertic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b="1" dirty="0">
                <a:latin typeface="Times New Roman" panose="02020603050405020304" pitchFamily="18" charset="0"/>
                <a:cs typeface="Times New Roman" panose="02020603050405020304" pitchFamily="18" charset="0"/>
              </a:rPr>
              <a:t>Мектеп мұғалімдері сыныпқа арналған КТЖ сәйкес сабақ өткізеді жеке КТЖ мен ҚМЖ жасамайды, тек сабақтың қысқа мерзімді жоспарына бейімделген оқу мақсаттарын енгізеді, жеке тапсырмалар әзірлейді.</a:t>
            </a:r>
          </a:p>
        </p:txBody>
      </p:sp>
      <p:sp>
        <p:nvSpPr>
          <p:cNvPr id="12" name="Горизонтальный свиток 11"/>
          <p:cNvSpPr/>
          <p:nvPr/>
        </p:nvSpPr>
        <p:spPr>
          <a:xfrm>
            <a:off x="3048001" y="2606040"/>
            <a:ext cx="8443220" cy="1798320"/>
          </a:xfrm>
          <a:prstGeom prst="horizont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b="1" dirty="0">
                <a:latin typeface="Times New Roman" panose="02020603050405020304" pitchFamily="18" charset="0"/>
                <a:cs typeface="Times New Roman" panose="02020603050405020304" pitchFamily="18" charset="0"/>
              </a:rPr>
              <a:t>ЕББҚ ететін оқушының әрекеті сыныптағы білім алушылардың әрекетімен бірдей болуы тиіс. Сыныптағы білім алушыларға 100-ге дейін тура және кері санау ұсынылса, ЕББҚ ететін білім алушы 20-ға дейін тура және кері санау ұсынылады.  </a:t>
            </a:r>
            <a:endParaRPr lang="ru-RU" b="1" dirty="0">
              <a:latin typeface="Times New Roman" panose="02020603050405020304" pitchFamily="18" charset="0"/>
              <a:cs typeface="Times New Roman" panose="02020603050405020304" pitchFamily="18" charset="0"/>
            </a:endParaRPr>
          </a:p>
        </p:txBody>
      </p:sp>
      <p:sp>
        <p:nvSpPr>
          <p:cNvPr id="10" name="Горизонтальный свиток 9"/>
          <p:cNvSpPr/>
          <p:nvPr/>
        </p:nvSpPr>
        <p:spPr>
          <a:xfrm>
            <a:off x="3032761" y="1447800"/>
            <a:ext cx="8443220" cy="1173480"/>
          </a:xfrm>
          <a:prstGeom prst="horizont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b="1" dirty="0">
                <a:latin typeface="Times New Roman" panose="02020603050405020304" pitchFamily="18" charset="0"/>
                <a:cs typeface="Times New Roman" panose="02020603050405020304" pitchFamily="18" charset="0"/>
              </a:rPr>
              <a:t>Әр тоқсан аяқталған соң оқу бағдарламасы бойынша жетістіктері белгіленеді</a:t>
            </a:r>
            <a:endParaRPr lang="ru-RU" b="1" dirty="0">
              <a:latin typeface="Times New Roman" panose="02020603050405020304" pitchFamily="18" charset="0"/>
              <a:cs typeface="Times New Roman" panose="02020603050405020304" pitchFamily="18" charset="0"/>
            </a:endParaRPr>
          </a:p>
        </p:txBody>
      </p:sp>
      <p:sp>
        <p:nvSpPr>
          <p:cNvPr id="11" name="Горизонтальный свиток 10"/>
          <p:cNvSpPr/>
          <p:nvPr/>
        </p:nvSpPr>
        <p:spPr>
          <a:xfrm>
            <a:off x="3185161" y="4709160"/>
            <a:ext cx="8443220" cy="1798320"/>
          </a:xfrm>
          <a:prstGeom prst="horizont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b="1" dirty="0">
                <a:latin typeface="Times New Roman" panose="02020603050405020304" pitchFamily="18" charset="0"/>
                <a:cs typeface="Times New Roman" panose="02020603050405020304" pitchFamily="18" charset="0"/>
              </a:rPr>
              <a:t>Бейімделген оқу бағдарламасына сәйкес оқыту нәтижесін бағалау тәсілдері мен критерийлері бағалау өзгертіледі. (БЖБ,ТЖБ тапсырмалары бейімделген оқу бағдарламасына сәйкес құрастырылады)</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0545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https://i.pinimg.com/originals/18/d2/63/18d26326e8de625417d4b3ca6e0337f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0594"/>
            <a:ext cx="1230923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rot="10800000" flipV="1">
            <a:off x="2773794" y="2657792"/>
            <a:ext cx="8717426" cy="535531"/>
          </a:xfrm>
          <a:prstGeom prst="rect">
            <a:avLst/>
          </a:prstGeom>
        </p:spPr>
        <p:txBody>
          <a:bodyPr wrap="square">
            <a:spAutoFit/>
          </a:bodyPr>
          <a:lstStyle/>
          <a:p>
            <a:pPr algn="ctr">
              <a:lnSpc>
                <a:spcPct val="90000"/>
              </a:lnSpc>
              <a:spcBef>
                <a:spcPts val="1000"/>
              </a:spcBef>
            </a:pPr>
            <a:endParaRPr lang="ru-RU" sz="32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048000" y="2090172"/>
            <a:ext cx="6096000" cy="461665"/>
          </a:xfrm>
          <a:prstGeom prst="rect">
            <a:avLst/>
          </a:prstGeom>
        </p:spPr>
        <p:txBody>
          <a:bodyPr>
            <a:spAutoFit/>
          </a:bodyPr>
          <a:lstStyle/>
          <a:p>
            <a:pPr lvl="0" algn="just"/>
            <a:endParaRPr lang="kk-KZ" sz="2400" dirty="0">
              <a:solidFill>
                <a:prstClr val="black"/>
              </a:solidFill>
              <a:latin typeface="Times New Roman" panose="02020603050405020304" pitchFamily="18" charset="0"/>
              <a:cs typeface="Times New Roman" panose="02020603050405020304" pitchFamily="18" charset="0"/>
            </a:endParaRPr>
          </a:p>
        </p:txBody>
      </p:sp>
      <p:sp>
        <p:nvSpPr>
          <p:cNvPr id="9" name="Вертикальный свиток 8"/>
          <p:cNvSpPr/>
          <p:nvPr/>
        </p:nvSpPr>
        <p:spPr>
          <a:xfrm>
            <a:off x="2860231" y="969586"/>
            <a:ext cx="8794958" cy="1804369"/>
          </a:xfrm>
          <a:prstGeom prst="vertic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b="1" dirty="0">
                <a:latin typeface="Times New Roman" panose="02020603050405020304" pitchFamily="18" charset="0"/>
                <a:cs typeface="Times New Roman" panose="02020603050405020304" pitchFamily="18" charset="0"/>
              </a:rPr>
              <a:t>Мектептің педагог-логопедінің жеке дамыту бағдарламасына: білім алушының оқу бағдарламасын меңгеруге қажетті сөздік қорын, фразалық және байланыстырып сөйлеу тілін дамыту, сұрақ қою және сұрақтарға жауап беру және сюжетті суреттер бойынша әңгіме құрастыру дағдыларын дамытуға бағытталған мақсаттар енгізіледі.</a:t>
            </a:r>
          </a:p>
        </p:txBody>
      </p:sp>
      <p:sp>
        <p:nvSpPr>
          <p:cNvPr id="12" name="Горизонтальный свиток 11"/>
          <p:cNvSpPr/>
          <p:nvPr/>
        </p:nvSpPr>
        <p:spPr>
          <a:xfrm>
            <a:off x="3048001" y="2866030"/>
            <a:ext cx="8443220" cy="1914693"/>
          </a:xfrm>
          <a:prstGeom prst="horizont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b="1" dirty="0">
                <a:latin typeface="Times New Roman" panose="02020603050405020304" pitchFamily="18" charset="0"/>
                <a:cs typeface="Times New Roman" panose="02020603050405020304" pitchFamily="18" charset="0"/>
              </a:rPr>
              <a:t>Арнайы педагог білім алудағы олқылықтармен жұмыс жасайды.</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928493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1795</TotalTime>
  <Words>509</Words>
  <Application>Microsoft Office PowerPoint</Application>
  <PresentationFormat>Широкоэкранный</PresentationFormat>
  <Paragraphs>51</Paragraphs>
  <Slides>11</Slides>
  <Notes>7</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Uzer</dc:creator>
  <cp:lastModifiedBy>student</cp:lastModifiedBy>
  <cp:revision>117</cp:revision>
  <dcterms:created xsi:type="dcterms:W3CDTF">2022-08-15T03:44:36Z</dcterms:created>
  <dcterms:modified xsi:type="dcterms:W3CDTF">2025-11-14T04:13:08Z</dcterms:modified>
</cp:coreProperties>
</file>